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56" r:id="rId3"/>
    <p:sldId id="258" r:id="rId4"/>
    <p:sldId id="278" r:id="rId5"/>
    <p:sldId id="259" r:id="rId6"/>
    <p:sldId id="260" r:id="rId7"/>
    <p:sldId id="292" r:id="rId8"/>
    <p:sldId id="279" r:id="rId9"/>
    <p:sldId id="284" r:id="rId10"/>
    <p:sldId id="261" r:id="rId11"/>
    <p:sldId id="262" r:id="rId12"/>
    <p:sldId id="263" r:id="rId13"/>
    <p:sldId id="264" r:id="rId14"/>
    <p:sldId id="272" r:id="rId15"/>
    <p:sldId id="273" r:id="rId16"/>
    <p:sldId id="290" r:id="rId17"/>
    <p:sldId id="274" r:id="rId18"/>
    <p:sldId id="275" r:id="rId19"/>
    <p:sldId id="276" r:id="rId20"/>
    <p:sldId id="265" r:id="rId21"/>
    <p:sldId id="282" r:id="rId22"/>
    <p:sldId id="285" r:id="rId23"/>
    <p:sldId id="266" r:id="rId24"/>
    <p:sldId id="281" r:id="rId25"/>
    <p:sldId id="286" r:id="rId26"/>
    <p:sldId id="289" r:id="rId27"/>
    <p:sldId id="267" r:id="rId28"/>
    <p:sldId id="268" r:id="rId29"/>
    <p:sldId id="269" r:id="rId30"/>
    <p:sldId id="270" r:id="rId31"/>
    <p:sldId id="271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763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981200" y="2743200"/>
            <a:ext cx="5571333" cy="144655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THE LIVING WORLD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CLASS XI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	Consciousness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is this ability of organisms to sense their environment and respond to the environmental stimuli (like light, water, </a:t>
            </a:r>
            <a:r>
              <a:rPr lang="fr-FR" dirty="0" err="1" smtClean="0"/>
              <a:t>temperature</a:t>
            </a:r>
            <a:r>
              <a:rPr lang="fr-FR" dirty="0" smtClean="0"/>
              <a:t>,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organisms</a:t>
            </a:r>
            <a:r>
              <a:rPr lang="fr-FR" dirty="0" smtClean="0"/>
              <a:t>, </a:t>
            </a:r>
            <a:r>
              <a:rPr lang="fr-FR" dirty="0" err="1" smtClean="0"/>
              <a:t>chemicals</a:t>
            </a:r>
            <a:r>
              <a:rPr lang="fr-FR" dirty="0" smtClean="0"/>
              <a:t>, </a:t>
            </a:r>
            <a:r>
              <a:rPr lang="fr-FR" dirty="0" err="1" smtClean="0"/>
              <a:t>pollutants</a:t>
            </a:r>
            <a:r>
              <a:rPr lang="fr-FR" dirty="0" smtClean="0"/>
              <a:t>, </a:t>
            </a:r>
            <a:r>
              <a:rPr lang="fr-FR" dirty="0" err="1" smtClean="0"/>
              <a:t>etc</a:t>
            </a:r>
            <a:r>
              <a:rPr lang="fr-FR" dirty="0" smtClean="0"/>
              <a:t>).</a:t>
            </a:r>
          </a:p>
          <a:p>
            <a:pPr algn="just"/>
            <a:r>
              <a:rPr lang="en-US" dirty="0" smtClean="0"/>
              <a:t>Therefore, all organisms are ‘aware’ of their surroundings.</a:t>
            </a:r>
          </a:p>
          <a:p>
            <a:pPr algn="just"/>
            <a:r>
              <a:rPr lang="en-US" dirty="0" smtClean="0"/>
              <a:t> Human is the only organism having </a:t>
            </a:r>
            <a:r>
              <a:rPr lang="en-US" b="1" dirty="0" smtClean="0"/>
              <a:t>self-consciousness.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DIVERSITY IN THE LIVING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The number and types of organisms present on earth refer to biodiversity.</a:t>
            </a:r>
          </a:p>
          <a:p>
            <a:pPr algn="just"/>
            <a:r>
              <a:rPr lang="en-US" dirty="0" smtClean="0"/>
              <a:t>Number of species described is 1.7-1.8 million.</a:t>
            </a:r>
          </a:p>
          <a:p>
            <a:pPr algn="just"/>
            <a:r>
              <a:rPr lang="en-US" dirty="0" smtClean="0"/>
              <a:t> Taxonomy (</a:t>
            </a:r>
            <a:r>
              <a:rPr lang="en-US" dirty="0" err="1" smtClean="0"/>
              <a:t>Systematics</a:t>
            </a:r>
            <a:r>
              <a:rPr lang="en-US" dirty="0" smtClean="0"/>
              <a:t>): It is the study of identification, classification, nomenclature &amp; documentation of organisms. </a:t>
            </a:r>
          </a:p>
          <a:p>
            <a:pPr algn="just"/>
            <a:r>
              <a:rPr lang="en-US" dirty="0" err="1" smtClean="0"/>
              <a:t>Systematics</a:t>
            </a:r>
            <a:r>
              <a:rPr lang="en-US" dirty="0" smtClean="0"/>
              <a:t> (Latin ‘</a:t>
            </a:r>
            <a:r>
              <a:rPr lang="en-US" dirty="0" err="1" smtClean="0"/>
              <a:t>systema</a:t>
            </a:r>
            <a:r>
              <a:rPr lang="en-US" dirty="0" smtClean="0"/>
              <a:t>’) means systematic arrangement of organisms.</a:t>
            </a:r>
          </a:p>
          <a:p>
            <a:pPr algn="just"/>
            <a:r>
              <a:rPr lang="en-US" b="1" i="1" dirty="0" err="1" smtClean="0"/>
              <a:t>Systema</a:t>
            </a:r>
            <a:r>
              <a:rPr lang="en-US" b="1" i="1" dirty="0" smtClean="0"/>
              <a:t> </a:t>
            </a:r>
            <a:r>
              <a:rPr lang="en-US" b="1" i="1" dirty="0" err="1" smtClean="0"/>
              <a:t>Naturae</a:t>
            </a:r>
            <a:r>
              <a:rPr lang="en-US" i="1" dirty="0" smtClean="0"/>
              <a:t> is the book written by </a:t>
            </a:r>
            <a:r>
              <a:rPr lang="en-US" i="1" dirty="0" err="1" smtClean="0"/>
              <a:t>Carolous</a:t>
            </a:r>
            <a:r>
              <a:rPr lang="en-US" i="1" dirty="0" smtClean="0"/>
              <a:t>  Linnaeus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Processes of 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b="1" dirty="0" smtClean="0"/>
              <a:t>Characterization:</a:t>
            </a:r>
            <a:r>
              <a:rPr lang="en-US" dirty="0" smtClean="0"/>
              <a:t> It is the understanding of characters of organisms such as external and internal structure, structure of cell, development process, ecological information etc.</a:t>
            </a:r>
          </a:p>
          <a:p>
            <a:pPr algn="just"/>
            <a:r>
              <a:rPr lang="en-US" b="1" dirty="0" smtClean="0"/>
              <a:t>Identification:</a:t>
            </a:r>
            <a:r>
              <a:rPr lang="en-US" dirty="0" smtClean="0"/>
              <a:t> Nomenclature is only possible when the organism is described correctly and we know to what organism the name is attached to. This is identification.</a:t>
            </a:r>
          </a:p>
          <a:p>
            <a:pPr algn="just"/>
            <a:r>
              <a:rPr lang="en-US" b="1" dirty="0" smtClean="0"/>
              <a:t>Classification:</a:t>
            </a:r>
            <a:r>
              <a:rPr lang="en-US" dirty="0" smtClean="0"/>
              <a:t> It is the grouping of organisms into convenient categories (</a:t>
            </a:r>
            <a:r>
              <a:rPr lang="en-US" dirty="0" err="1" smtClean="0"/>
              <a:t>taxa</a:t>
            </a:r>
            <a:r>
              <a:rPr lang="en-US" dirty="0" smtClean="0"/>
              <a:t>) based on characters.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Nomenclature (naming):</a:t>
            </a:r>
            <a:r>
              <a:rPr lang="en-US" dirty="0" smtClean="0"/>
              <a:t> It is the providing of standardized names to the organisms such that a particular organism is known by the same name all over the world.</a:t>
            </a:r>
          </a:p>
          <a:p>
            <a:pPr algn="just"/>
            <a:r>
              <a:rPr lang="en-US" dirty="0" smtClean="0"/>
              <a:t>The system of naming with two components (Binomial nomenclature) is proposed by </a:t>
            </a:r>
            <a:r>
              <a:rPr lang="en-US" dirty="0" err="1" smtClean="0"/>
              <a:t>Carolous</a:t>
            </a:r>
            <a:r>
              <a:rPr lang="en-US" dirty="0" smtClean="0"/>
              <a:t> Linnaeus.</a:t>
            </a:r>
          </a:p>
          <a:p>
            <a:pPr algn="just"/>
            <a:r>
              <a:rPr lang="en-US" dirty="0" smtClean="0"/>
              <a:t>Botanical names are based on the rules provided in-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International Code of Botanical Nomenclature (ICBN). </a:t>
            </a:r>
          </a:p>
          <a:p>
            <a:pPr algn="just"/>
            <a:r>
              <a:rPr lang="en-US" dirty="0" smtClean="0">
                <a:solidFill>
                  <a:schemeClr val="accent2"/>
                </a:solidFill>
              </a:rPr>
              <a:t>Zoological names are based on International Code for Zoological Nomenclature (ICZN).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6608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Rules of Binomial Nomenclature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Universal rules of nomenclature are as follows:</a:t>
            </a:r>
            <a:endParaRPr lang="en-US" b="1" dirty="0" smtClean="0"/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1. Biological names are generally in Latin and written in italics. They are </a:t>
            </a:r>
            <a:r>
              <a:rPr lang="en-US" dirty="0" err="1" smtClean="0">
                <a:solidFill>
                  <a:srgbClr val="FF0000"/>
                </a:solidFill>
              </a:rPr>
              <a:t>Latinised</a:t>
            </a:r>
            <a:r>
              <a:rPr lang="en-US" dirty="0" smtClean="0">
                <a:solidFill>
                  <a:srgbClr val="FF0000"/>
                </a:solidFill>
              </a:rPr>
              <a:t> or derived from Latin irrespective of their origin.</a:t>
            </a:r>
          </a:p>
          <a:p>
            <a:pPr algn="just"/>
            <a:r>
              <a:rPr lang="en-US" dirty="0" smtClean="0"/>
              <a:t>2.</a:t>
            </a:r>
            <a:r>
              <a:rPr lang="en-US" dirty="0" smtClean="0">
                <a:solidFill>
                  <a:schemeClr val="tx2"/>
                </a:solidFill>
              </a:rPr>
              <a:t> The first word in a biological name represents the genus while the second component denotes the specific epithet.</a:t>
            </a:r>
          </a:p>
          <a:p>
            <a:pPr algn="just"/>
            <a:r>
              <a:rPr lang="en-US" dirty="0" smtClean="0"/>
              <a:t>3.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Both the words in a biological name, when handwritten, are separately underlined, or printed in italics to indicate their Latin origin.</a:t>
            </a:r>
          </a:p>
          <a:p>
            <a:pPr algn="just"/>
            <a:r>
              <a:rPr lang="en-US" dirty="0" smtClean="0"/>
              <a:t>4</a:t>
            </a:r>
            <a:r>
              <a:rPr lang="en-US" dirty="0" smtClean="0">
                <a:solidFill>
                  <a:srgbClr val="C00000"/>
                </a:solidFill>
              </a:rPr>
              <a:t>. The first word denoting the genus starts with a capital letter while the specific epithet starts with a small letter. It can be illustrated with the example of </a:t>
            </a:r>
            <a:r>
              <a:rPr lang="en-US" i="1" dirty="0" err="1" smtClean="0">
                <a:solidFill>
                  <a:srgbClr val="C00000"/>
                </a:solidFill>
              </a:rPr>
              <a:t>Mangifera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indica</a:t>
            </a:r>
            <a:r>
              <a:rPr lang="en-US" i="1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TAXONOMIC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Classification involves hierarchy of steps in which each step represents a rank (taxonomic category or </a:t>
            </a:r>
            <a:r>
              <a:rPr lang="en-US" dirty="0" err="1" smtClean="0"/>
              <a:t>taxon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All categories together constitute the taxonomic hierarchy.</a:t>
            </a:r>
          </a:p>
          <a:p>
            <a:pPr algn="just"/>
            <a:r>
              <a:rPr lang="en-US" dirty="0" smtClean="0"/>
              <a:t>Each </a:t>
            </a:r>
            <a:r>
              <a:rPr lang="en-US" i="1" dirty="0" err="1" smtClean="0"/>
              <a:t>taxon</a:t>
            </a:r>
            <a:r>
              <a:rPr lang="en-US" i="1" dirty="0" smtClean="0"/>
              <a:t> </a:t>
            </a:r>
            <a:r>
              <a:rPr lang="en-US" dirty="0" smtClean="0"/>
              <a:t>represents a unit of classification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8001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Taxonomic hierarchy with example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00200"/>
            <a:ext cx="4343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Kingdom - </a:t>
            </a:r>
            <a:r>
              <a:rPr lang="en-US" b="1" dirty="0" err="1" smtClean="0"/>
              <a:t>Animalia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↑</a:t>
            </a:r>
          </a:p>
          <a:p>
            <a:r>
              <a:rPr lang="en-US" b="1" dirty="0" smtClean="0"/>
              <a:t>Phylum - </a:t>
            </a:r>
            <a:r>
              <a:rPr lang="en-US" b="1" dirty="0" err="1" smtClean="0"/>
              <a:t>Chordata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(Division in case of plants)</a:t>
            </a:r>
          </a:p>
          <a:p>
            <a:pPr>
              <a:buNone/>
            </a:pPr>
            <a:r>
              <a:rPr lang="en-US" b="1" dirty="0" smtClean="0"/>
              <a:t>			↑</a:t>
            </a:r>
          </a:p>
          <a:p>
            <a:r>
              <a:rPr lang="en-US" b="1" dirty="0" smtClean="0"/>
              <a:t>Class - </a:t>
            </a:r>
            <a:r>
              <a:rPr lang="en-US" b="1" dirty="0" err="1" smtClean="0"/>
              <a:t>Mammalia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↑</a:t>
            </a:r>
          </a:p>
          <a:p>
            <a:r>
              <a:rPr lang="en-US" b="1" dirty="0" smtClean="0"/>
              <a:t>Order - </a:t>
            </a:r>
            <a:r>
              <a:rPr lang="en-US" b="1" dirty="0" err="1" smtClean="0"/>
              <a:t>Primata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↑</a:t>
            </a:r>
          </a:p>
          <a:p>
            <a:r>
              <a:rPr lang="en-US" b="1" dirty="0" smtClean="0"/>
              <a:t>Family - </a:t>
            </a:r>
            <a:r>
              <a:rPr lang="en-US" b="1" dirty="0" err="1" smtClean="0"/>
              <a:t>Hominidae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↑</a:t>
            </a:r>
          </a:p>
          <a:p>
            <a:r>
              <a:rPr lang="en-US" b="1" dirty="0" smtClean="0"/>
              <a:t>Genus - </a:t>
            </a:r>
            <a:r>
              <a:rPr lang="en-US" b="1" i="1" dirty="0" smtClean="0"/>
              <a:t>Homo</a:t>
            </a:r>
          </a:p>
          <a:p>
            <a:pPr>
              <a:buNone/>
            </a:pPr>
            <a:r>
              <a:rPr lang="en-US" b="1" dirty="0" smtClean="0"/>
              <a:t>			↑</a:t>
            </a:r>
          </a:p>
          <a:p>
            <a:r>
              <a:rPr lang="en-US" b="1" dirty="0" smtClean="0"/>
              <a:t>Species - </a:t>
            </a:r>
            <a:r>
              <a:rPr lang="en-US" b="1" i="1" dirty="0" smtClean="0"/>
              <a:t>sapiens</a:t>
            </a:r>
            <a:endParaRPr lang="en-US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TAXONOMIC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Species: </a:t>
            </a:r>
            <a:r>
              <a:rPr lang="en-US" dirty="0" smtClean="0"/>
              <a:t>It is a group of individual organisms with fundamental similarities. It is the lowest category.</a:t>
            </a:r>
          </a:p>
          <a:p>
            <a:pPr algn="just"/>
            <a:r>
              <a:rPr lang="en-US" b="1" dirty="0" smtClean="0"/>
              <a:t> Genus: </a:t>
            </a:r>
            <a:r>
              <a:rPr lang="en-US" dirty="0" smtClean="0"/>
              <a:t>It is the aggregates of closely related species. E.g. Potato, tomato &amp; </a:t>
            </a:r>
            <a:r>
              <a:rPr lang="en-US" dirty="0" err="1" smtClean="0"/>
              <a:t>brinjal</a:t>
            </a:r>
            <a:r>
              <a:rPr lang="en-US" dirty="0" smtClean="0"/>
              <a:t> are species of genus </a:t>
            </a:r>
            <a:r>
              <a:rPr lang="en-US" i="1" dirty="0" err="1" smtClean="0"/>
              <a:t>Solanum</a:t>
            </a:r>
            <a:r>
              <a:rPr lang="en-US" i="1" dirty="0" smtClean="0"/>
              <a:t>. </a:t>
            </a:r>
            <a:r>
              <a:rPr lang="en-US" dirty="0" smtClean="0"/>
              <a:t>Lion (</a:t>
            </a:r>
            <a:r>
              <a:rPr lang="en-US" i="1" dirty="0" err="1" smtClean="0"/>
              <a:t>Panthera</a:t>
            </a:r>
            <a:r>
              <a:rPr lang="en-US" i="1" dirty="0" smtClean="0"/>
              <a:t> </a:t>
            </a:r>
            <a:r>
              <a:rPr lang="en-US" i="1" dirty="0" err="1" smtClean="0"/>
              <a:t>leo</a:t>
            </a:r>
            <a:r>
              <a:rPr lang="en-US" i="1" dirty="0" smtClean="0"/>
              <a:t>), leopard (P. </a:t>
            </a:r>
            <a:r>
              <a:rPr lang="en-US" i="1" dirty="0" err="1" smtClean="0"/>
              <a:t>pardus</a:t>
            </a:r>
            <a:r>
              <a:rPr lang="en-US" i="1" dirty="0" smtClean="0"/>
              <a:t>) &amp; tiger (P. </a:t>
            </a:r>
            <a:r>
              <a:rPr lang="en-US" i="1" dirty="0" err="1" smtClean="0"/>
              <a:t>tigris</a:t>
            </a:r>
            <a:r>
              <a:rPr lang="en-US" i="1" dirty="0" smtClean="0"/>
              <a:t>) </a:t>
            </a:r>
            <a:r>
              <a:rPr lang="en-US" dirty="0" smtClean="0"/>
              <a:t>are species of genus </a:t>
            </a:r>
            <a:r>
              <a:rPr lang="en-US" i="1" dirty="0" err="1" smtClean="0"/>
              <a:t>Panthera</a:t>
            </a:r>
            <a:r>
              <a:rPr lang="en-US" i="1" dirty="0" smtClean="0"/>
              <a:t>. This genus differs from </a:t>
            </a:r>
            <a:r>
              <a:rPr lang="en-US" dirty="0" smtClean="0"/>
              <a:t>another genus </a:t>
            </a:r>
            <a:r>
              <a:rPr lang="en-US" i="1" dirty="0" err="1" smtClean="0"/>
              <a:t>Felis</a:t>
            </a:r>
            <a:r>
              <a:rPr lang="en-US" i="1" dirty="0" smtClean="0"/>
              <a:t> which includes cats.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Family: </a:t>
            </a:r>
            <a:r>
              <a:rPr lang="en-US" dirty="0" smtClean="0"/>
              <a:t>It is a group of related genera with less number of similarities as compared to genus and species. E.g. Family </a:t>
            </a:r>
            <a:r>
              <a:rPr lang="en-US" dirty="0" err="1" smtClean="0"/>
              <a:t>Solanaceae</a:t>
            </a:r>
            <a:r>
              <a:rPr lang="en-US" dirty="0" smtClean="0"/>
              <a:t> includes Genus </a:t>
            </a:r>
            <a:r>
              <a:rPr lang="en-US" i="1" dirty="0" err="1" smtClean="0"/>
              <a:t>Solanum</a:t>
            </a:r>
            <a:r>
              <a:rPr lang="en-US" i="1" dirty="0" smtClean="0"/>
              <a:t>, Genus Petunia and Genus </a:t>
            </a:r>
            <a:r>
              <a:rPr lang="en-US" i="1" dirty="0" err="1" smtClean="0"/>
              <a:t>Datura</a:t>
            </a:r>
            <a:r>
              <a:rPr lang="en-US" i="1" dirty="0" smtClean="0"/>
              <a:t>. </a:t>
            </a:r>
            <a:r>
              <a:rPr lang="en-US" dirty="0" smtClean="0"/>
              <a:t>Family </a:t>
            </a:r>
            <a:r>
              <a:rPr lang="en-US" dirty="0" err="1" smtClean="0"/>
              <a:t>Felidae</a:t>
            </a:r>
            <a:r>
              <a:rPr lang="en-US" dirty="0" smtClean="0"/>
              <a:t> includes Genus </a:t>
            </a:r>
            <a:r>
              <a:rPr lang="en-US" i="1" dirty="0" err="1" smtClean="0"/>
              <a:t>Panthera</a:t>
            </a:r>
            <a:r>
              <a:rPr lang="en-US" i="1" dirty="0" smtClean="0"/>
              <a:t> and Genus </a:t>
            </a:r>
            <a:r>
              <a:rPr lang="en-US" i="1" dirty="0" err="1" smtClean="0"/>
              <a:t>Felis</a:t>
            </a:r>
            <a:r>
              <a:rPr lang="en-US" i="1" dirty="0" smtClean="0"/>
              <a:t>.</a:t>
            </a:r>
          </a:p>
          <a:p>
            <a:pPr algn="just"/>
            <a:r>
              <a:rPr lang="en-US" b="1" dirty="0" smtClean="0"/>
              <a:t>Order: </a:t>
            </a:r>
            <a:r>
              <a:rPr lang="en-US" dirty="0" smtClean="0"/>
              <a:t>It is the assemblage of related families. E.g. Order </a:t>
            </a:r>
            <a:r>
              <a:rPr lang="en-US" dirty="0" err="1" smtClean="0"/>
              <a:t>Polymoniales</a:t>
            </a:r>
            <a:r>
              <a:rPr lang="en-US" dirty="0" smtClean="0"/>
              <a:t> includes Family </a:t>
            </a:r>
            <a:r>
              <a:rPr lang="en-US" dirty="0" err="1" smtClean="0"/>
              <a:t>Convolvulaceae</a:t>
            </a:r>
            <a:r>
              <a:rPr lang="en-US" dirty="0" smtClean="0"/>
              <a:t> and Family </a:t>
            </a:r>
            <a:r>
              <a:rPr lang="en-US" dirty="0" err="1" smtClean="0"/>
              <a:t>Solanaceae</a:t>
            </a:r>
            <a:r>
              <a:rPr lang="en-US" dirty="0" smtClean="0"/>
              <a:t>. Order </a:t>
            </a:r>
            <a:r>
              <a:rPr lang="en-US" dirty="0" err="1" smtClean="0"/>
              <a:t>Carnivora</a:t>
            </a:r>
            <a:r>
              <a:rPr lang="en-US" dirty="0" smtClean="0"/>
              <a:t> includes Family </a:t>
            </a:r>
            <a:r>
              <a:rPr lang="en-US" dirty="0" err="1" smtClean="0"/>
              <a:t>Felidae</a:t>
            </a:r>
            <a:r>
              <a:rPr lang="en-US" dirty="0" smtClean="0"/>
              <a:t> &amp; Family </a:t>
            </a:r>
            <a:r>
              <a:rPr lang="en-US" dirty="0" err="1" smtClean="0"/>
              <a:t>Canidae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LIVING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Life is a unique, complex organization of molecules, expressing through chemical reactions which lead to growth, development, responsiveness, adaptation &amp; reproduction.</a:t>
            </a:r>
          </a:p>
          <a:p>
            <a:pPr algn="just"/>
            <a:r>
              <a:rPr lang="en-US" dirty="0" smtClean="0"/>
              <a:t>Life is a biochemical process.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Class:</a:t>
            </a:r>
            <a:r>
              <a:rPr lang="en-US" dirty="0" smtClean="0"/>
              <a:t> It is the assemblage of related orders. E.g. Order </a:t>
            </a:r>
            <a:r>
              <a:rPr lang="en-US" dirty="0" err="1" smtClean="0"/>
              <a:t>Primata</a:t>
            </a:r>
            <a:r>
              <a:rPr lang="en-US" dirty="0" smtClean="0"/>
              <a:t>, </a:t>
            </a:r>
            <a:r>
              <a:rPr lang="en-US" dirty="0" err="1" smtClean="0"/>
              <a:t>Carnivora</a:t>
            </a:r>
            <a:r>
              <a:rPr lang="en-US" dirty="0" smtClean="0"/>
              <a:t> etc is placed in class </a:t>
            </a:r>
            <a:r>
              <a:rPr lang="en-US" dirty="0" err="1" smtClean="0"/>
              <a:t>Mammalia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Phylum:</a:t>
            </a:r>
            <a:r>
              <a:rPr lang="en-US" dirty="0" smtClean="0"/>
              <a:t> It is the assemblage of related classes. E.g. Classes </a:t>
            </a:r>
            <a:r>
              <a:rPr lang="en-US" dirty="0" err="1" smtClean="0"/>
              <a:t>Amphibia</a:t>
            </a:r>
            <a:r>
              <a:rPr lang="en-US" dirty="0" smtClean="0"/>
              <a:t>, </a:t>
            </a:r>
            <a:r>
              <a:rPr lang="en-US" dirty="0" err="1" smtClean="0"/>
              <a:t>Reptilia</a:t>
            </a:r>
            <a:r>
              <a:rPr lang="en-US" dirty="0" smtClean="0"/>
              <a:t>, Aves, </a:t>
            </a:r>
            <a:r>
              <a:rPr lang="en-US" dirty="0" err="1" smtClean="0"/>
              <a:t>Mammalia</a:t>
            </a:r>
            <a:r>
              <a:rPr lang="en-US" dirty="0" smtClean="0"/>
              <a:t> etc come under phylum </a:t>
            </a:r>
            <a:r>
              <a:rPr lang="en-US" dirty="0" err="1" smtClean="0"/>
              <a:t>Chordata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Kingdom: </a:t>
            </a:r>
            <a:r>
              <a:rPr lang="en-US" dirty="0" smtClean="0"/>
              <a:t>The assemblage of various phyla. It is the highest category. E.g. Kingdom </a:t>
            </a:r>
            <a:r>
              <a:rPr lang="en-US" dirty="0" err="1" smtClean="0"/>
              <a:t>Plantae</a:t>
            </a:r>
            <a:r>
              <a:rPr lang="en-US" dirty="0" smtClean="0"/>
              <a:t>, Kingdom </a:t>
            </a:r>
            <a:r>
              <a:rPr lang="en-US" dirty="0" err="1" smtClean="0"/>
              <a:t>Animalia</a:t>
            </a:r>
            <a:r>
              <a:rPr lang="en-US" dirty="0" smtClean="0"/>
              <a:t> etc.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TAXONOMICAL 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Organisms are to be identified on the basis of intensive laboratory and field studies. First of all plant specimens of different species are collected. </a:t>
            </a:r>
          </a:p>
          <a:p>
            <a:pPr algn="just"/>
            <a:r>
              <a:rPr lang="en-US" dirty="0" smtClean="0"/>
              <a:t>They are identified and classified.</a:t>
            </a:r>
          </a:p>
          <a:p>
            <a:pPr algn="just"/>
            <a:r>
              <a:rPr lang="en-US" dirty="0" smtClean="0"/>
              <a:t>Specimens are preserved and stored for future studies .</a:t>
            </a:r>
          </a:p>
          <a:p>
            <a:pPr algn="just"/>
            <a:r>
              <a:rPr lang="en-US" dirty="0" smtClean="0"/>
              <a:t>Some of the techniques are as follows: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457200"/>
            <a:ext cx="894296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Herbarium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It is a store house (repository) of collected plant specimens that are dried, pressed and preserved on sheets and are arranged according to universally accepted classification.</a:t>
            </a:r>
          </a:p>
          <a:p>
            <a:pPr algn="just"/>
            <a:r>
              <a:rPr lang="en-US" dirty="0" smtClean="0"/>
              <a:t>The herbarium sheets are </a:t>
            </a:r>
            <a:r>
              <a:rPr lang="en-US" dirty="0" err="1" smtClean="0"/>
              <a:t>labelled</a:t>
            </a:r>
            <a:r>
              <a:rPr lang="en-US" dirty="0" smtClean="0"/>
              <a:t> with information about date and place of collection, English, local and botanical names, family, collector’s name etc.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Herbarium sheets size should be 29X42 cm</a:t>
            </a:r>
          </a:p>
          <a:p>
            <a:pPr algn="just"/>
            <a:r>
              <a:rPr lang="en-US" dirty="0" smtClean="0"/>
              <a:t>Poisoning can also be done by spraying 0.1% mercuric chloride solution on the specimens.</a:t>
            </a:r>
          </a:p>
          <a:p>
            <a:pPr algn="just"/>
            <a:r>
              <a:rPr lang="en-US" dirty="0" smtClean="0"/>
              <a:t>Other chemicals also be used like DDT, Carbon disulphide gas, </a:t>
            </a:r>
            <a:r>
              <a:rPr lang="en-US" dirty="0" err="1" smtClean="0"/>
              <a:t>paradichloro</a:t>
            </a:r>
            <a:r>
              <a:rPr lang="en-US" dirty="0" smtClean="0"/>
              <a:t> benzene etc.</a:t>
            </a:r>
          </a:p>
          <a:p>
            <a:pPr algn="just"/>
            <a:r>
              <a:rPr lang="en-US" dirty="0" smtClean="0"/>
              <a:t>Some important herbaria are</a:t>
            </a:r>
          </a:p>
          <a:p>
            <a:pPr lvl="1" algn="just"/>
            <a:r>
              <a:rPr lang="en-US" dirty="0" smtClean="0"/>
              <a:t>Central National Herbarium</a:t>
            </a:r>
          </a:p>
          <a:p>
            <a:pPr lvl="1" algn="just"/>
            <a:r>
              <a:rPr lang="en-US" dirty="0" smtClean="0"/>
              <a:t>Forest Research Institute , </a:t>
            </a:r>
            <a:r>
              <a:rPr lang="en-US" dirty="0" err="1" smtClean="0"/>
              <a:t>Dehradun</a:t>
            </a:r>
            <a:endParaRPr lang="en-US" dirty="0" smtClean="0"/>
          </a:p>
          <a:p>
            <a:pPr lvl="1" algn="just"/>
            <a:r>
              <a:rPr lang="en-US" dirty="0" err="1" smtClean="0"/>
              <a:t>NBRI,Lucknow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HERBARIUM SHEET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057400"/>
            <a:ext cx="5791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"/>
            <a:ext cx="815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Botanical gardens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These are specialized gardens having collections of living plants for reference and identification purposes.</a:t>
            </a:r>
          </a:p>
          <a:p>
            <a:pPr algn="just"/>
            <a:r>
              <a:rPr lang="en-US" dirty="0" smtClean="0"/>
              <a:t>Each plant is labeled with its botanical name and family.</a:t>
            </a:r>
          </a:p>
          <a:p>
            <a:pPr algn="just"/>
            <a:r>
              <a:rPr lang="en-US" dirty="0" smtClean="0"/>
              <a:t>Famous botanical gardens:</a:t>
            </a:r>
          </a:p>
          <a:p>
            <a:pPr lvl="1" algn="just"/>
            <a:r>
              <a:rPr lang="en-US" dirty="0" smtClean="0"/>
              <a:t> Royal Botanical Garden at Kew (England). </a:t>
            </a:r>
          </a:p>
          <a:p>
            <a:pPr lvl="1" algn="just"/>
            <a:r>
              <a:rPr lang="en-US" dirty="0" smtClean="0"/>
              <a:t>Indian Botanical Garden, Howrah (India).</a:t>
            </a:r>
          </a:p>
          <a:p>
            <a:pPr lvl="1" algn="just"/>
            <a:r>
              <a:rPr lang="en-US" dirty="0" smtClean="0"/>
              <a:t> National Botanical Research Institute, </a:t>
            </a:r>
            <a:r>
              <a:rPr lang="en-US" dirty="0" err="1" smtClean="0"/>
              <a:t>Lucknow</a:t>
            </a:r>
            <a:r>
              <a:rPr lang="en-US" dirty="0" smtClean="0"/>
              <a:t> (India).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Museum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Museum is a collection of preserved plants and animals</a:t>
            </a:r>
            <a:r>
              <a:rPr lang="en-US" i="1" dirty="0" smtClean="0"/>
              <a:t> </a:t>
            </a:r>
            <a:r>
              <a:rPr lang="en-US" dirty="0" smtClean="0"/>
              <a:t>for study and reference. </a:t>
            </a:r>
          </a:p>
          <a:p>
            <a:pPr algn="just"/>
            <a:r>
              <a:rPr lang="en-US" dirty="0" smtClean="0"/>
              <a:t>A museum contains specimens preserved in preservative solutions in containers or jars.</a:t>
            </a:r>
          </a:p>
          <a:p>
            <a:pPr algn="just"/>
            <a:r>
              <a:rPr lang="en-US" dirty="0" smtClean="0"/>
              <a:t>Plant and animal specimens preserved as dry specimens.</a:t>
            </a:r>
          </a:p>
          <a:p>
            <a:pPr algn="just"/>
            <a:r>
              <a:rPr lang="en-US" dirty="0" smtClean="0"/>
              <a:t> Insects preserved in insect boxes after collecting, killing and pinning.</a:t>
            </a:r>
          </a:p>
          <a:p>
            <a:pPr algn="just"/>
            <a:r>
              <a:rPr lang="en-US" dirty="0" smtClean="0"/>
              <a:t>Stuffed larger animals like birds and mammals.</a:t>
            </a:r>
          </a:p>
          <a:p>
            <a:pPr algn="just"/>
            <a:r>
              <a:rPr lang="en-US" dirty="0" smtClean="0"/>
              <a:t> Collections of animal skeletons.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Zoological Parks (Zoos)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These are the places where live wild animals are kept in protected environments under human care.</a:t>
            </a:r>
          </a:p>
          <a:p>
            <a:pPr algn="just"/>
            <a:r>
              <a:rPr lang="en-US" dirty="0" smtClean="0"/>
              <a:t>It enables to learn about their food habits and </a:t>
            </a:r>
            <a:r>
              <a:rPr lang="en-US" dirty="0" err="1" smtClean="0"/>
              <a:t>behaviour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Characteristics  of living organisms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Growth</a:t>
            </a:r>
          </a:p>
          <a:p>
            <a:pPr algn="just"/>
            <a:r>
              <a:rPr lang="en-US" dirty="0" smtClean="0"/>
              <a:t>It is the increase in mass and number of cells.</a:t>
            </a:r>
          </a:p>
          <a:p>
            <a:pPr algn="just"/>
            <a:r>
              <a:rPr lang="en-US" dirty="0" smtClean="0"/>
              <a:t> In plants, growth by cell division occurs continuously throughout their life span.</a:t>
            </a:r>
          </a:p>
          <a:p>
            <a:pPr algn="just"/>
            <a:r>
              <a:rPr lang="en-US" dirty="0" smtClean="0"/>
              <a:t> In animals, growth is only up to a certain age. </a:t>
            </a:r>
          </a:p>
          <a:p>
            <a:pPr algn="just"/>
            <a:r>
              <a:rPr lang="en-US" dirty="0" smtClean="0"/>
              <a:t>Non-living objects grow by accumulation of material on the surface. In living organisms, growth is from inside.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Key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is the device used to identify each species in a group of organisms based on similarities and dissimilarities.</a:t>
            </a:r>
          </a:p>
          <a:p>
            <a:pPr algn="just"/>
            <a:r>
              <a:rPr lang="en-US" dirty="0" smtClean="0"/>
              <a:t>The keys are based on the contrasting characters generally in a pair called couplet. It represents the choice made between two opposite options. This results in acceptance of only one and rejection of the other. </a:t>
            </a:r>
          </a:p>
          <a:p>
            <a:pPr algn="just"/>
            <a:r>
              <a:rPr lang="en-US" dirty="0" smtClean="0"/>
              <a:t>Each statement in the key is called a lead.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Flora, Manuals, Monographs &amp; Catalogues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These are some other means of recording descriptions.</a:t>
            </a:r>
          </a:p>
          <a:p>
            <a:pPr algn="just"/>
            <a:r>
              <a:rPr lang="en-US" dirty="0" smtClean="0"/>
              <a:t>They also help in correct identification.</a:t>
            </a:r>
          </a:p>
          <a:p>
            <a:pPr algn="just"/>
            <a:r>
              <a:rPr lang="en-US" dirty="0" smtClean="0"/>
              <a:t> Flora contains the actual account of habitat and distribution of plant species of a given area.</a:t>
            </a:r>
          </a:p>
          <a:p>
            <a:pPr algn="just"/>
            <a:r>
              <a:rPr lang="en-US" dirty="0" smtClean="0"/>
              <a:t> Manuals help in providing information for identification of names of species found in an area.</a:t>
            </a:r>
          </a:p>
          <a:p>
            <a:pPr algn="just"/>
            <a:r>
              <a:rPr lang="en-US" dirty="0" smtClean="0"/>
              <a:t>Monographs contain information on any one </a:t>
            </a:r>
            <a:r>
              <a:rPr lang="en-US" dirty="0" err="1" smtClean="0"/>
              <a:t>taxon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2362200"/>
            <a:ext cx="45175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END OF CHAPTER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and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Living beings have a definite shape and size, which get modified to some extent when growth occurs.</a:t>
            </a:r>
          </a:p>
          <a:p>
            <a:pPr algn="just"/>
            <a:r>
              <a:rPr lang="en-US" dirty="0" smtClean="0"/>
              <a:t>Living beings have been called as </a:t>
            </a:r>
            <a:r>
              <a:rPr lang="en-US" dirty="0" err="1" smtClean="0"/>
              <a:t>morphous</a:t>
            </a:r>
            <a:r>
              <a:rPr lang="en-US" dirty="0" smtClean="0"/>
              <a:t> (with definite shape) and non living objects are called as amorphous (no definite shape)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Reproduction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 It is the production of progeny similar to those of parents.</a:t>
            </a:r>
          </a:p>
          <a:p>
            <a:pPr algn="just"/>
            <a:r>
              <a:rPr lang="en-US" dirty="0" smtClean="0"/>
              <a:t> Organisms reproduce asexually and sexually.</a:t>
            </a:r>
          </a:p>
          <a:p>
            <a:pPr algn="just"/>
            <a:r>
              <a:rPr lang="en-US" dirty="0" smtClean="0"/>
              <a:t> Growth is the increase in cell number or mass. Hence in unicellular organisms, growth &amp; reproduction are same.</a:t>
            </a:r>
          </a:p>
          <a:p>
            <a:pPr algn="just"/>
            <a:r>
              <a:rPr lang="en-US" dirty="0" smtClean="0"/>
              <a:t>Many organisms do not reproduce (e.g. mules, worker bees, infertile human couples, etc). Hence, reproduction is not a perfect defining characteristic of living organisms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Metabolism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the sum total of all biochemical reactions taking place inside a living system.</a:t>
            </a:r>
          </a:p>
          <a:p>
            <a:r>
              <a:rPr lang="en-US" dirty="0" smtClean="0"/>
              <a:t>Isolated metabolic reactions </a:t>
            </a:r>
            <a:r>
              <a:rPr lang="en-US" i="1" dirty="0" smtClean="0"/>
              <a:t>in vitro are not living things </a:t>
            </a:r>
            <a:r>
              <a:rPr lang="en-US" dirty="0" smtClean="0"/>
              <a:t>but are living reactions.</a:t>
            </a:r>
          </a:p>
          <a:p>
            <a:r>
              <a:rPr lang="en-US" dirty="0" smtClean="0"/>
              <a:t>It  has three types – Anabolism, Catabolism and </a:t>
            </a:r>
            <a:r>
              <a:rPr lang="en-US" dirty="0" err="1" smtClean="0"/>
              <a:t>Amphibolism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Anabolism is constructive metabolism</a:t>
            </a:r>
          </a:p>
          <a:p>
            <a:r>
              <a:rPr lang="en-US" dirty="0" smtClean="0"/>
              <a:t>Catabolism is destructive metabolism and</a:t>
            </a:r>
          </a:p>
          <a:p>
            <a:r>
              <a:rPr lang="en-US" dirty="0" err="1" smtClean="0"/>
              <a:t>Amphibolism</a:t>
            </a:r>
            <a:r>
              <a:rPr lang="en-US" dirty="0" smtClean="0"/>
              <a:t> is both.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IN BETWEEN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Cellular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 </a:t>
            </a:r>
            <a:r>
              <a:rPr lang="en-US" dirty="0" smtClean="0"/>
              <a:t>They are made up of cells numerous organelles of cell carry out variety of co-</a:t>
            </a:r>
            <a:r>
              <a:rPr lang="en-US" dirty="0" err="1" smtClean="0"/>
              <a:t>ordinated</a:t>
            </a:r>
            <a:r>
              <a:rPr lang="en-US" dirty="0" smtClean="0"/>
              <a:t> functions.</a:t>
            </a:r>
          </a:p>
          <a:p>
            <a:pPr algn="just"/>
            <a:r>
              <a:rPr lang="en-US" dirty="0" smtClean="0"/>
              <a:t>It may be of </a:t>
            </a:r>
          </a:p>
          <a:p>
            <a:pPr lvl="1" algn="just"/>
            <a:r>
              <a:rPr lang="en-US" dirty="0" smtClean="0"/>
              <a:t>Unicellular  organism</a:t>
            </a:r>
          </a:p>
          <a:p>
            <a:pPr lvl="1" algn="just"/>
            <a:r>
              <a:rPr lang="en-US" dirty="0" err="1" smtClean="0"/>
              <a:t>Multicellular</a:t>
            </a:r>
            <a:r>
              <a:rPr lang="en-US" dirty="0" smtClean="0"/>
              <a:t>  and organism</a:t>
            </a:r>
          </a:p>
          <a:p>
            <a:pPr lvl="1" algn="just"/>
            <a:r>
              <a:rPr lang="en-US" dirty="0" err="1" smtClean="0"/>
              <a:t>Acellular</a:t>
            </a:r>
            <a:r>
              <a:rPr lang="en-US" dirty="0" smtClean="0"/>
              <a:t>  organism</a:t>
            </a:r>
          </a:p>
          <a:p>
            <a:pPr algn="just"/>
            <a:r>
              <a:rPr lang="en-US" dirty="0" smtClean="0"/>
              <a:t> Molecules → cell organelles → cells → tissues →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549</TotalTime>
  <Words>1455</Words>
  <Application>Microsoft Office PowerPoint</Application>
  <PresentationFormat>On-screen Show (4:3)</PresentationFormat>
  <Paragraphs>135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Slide 1</vt:lpstr>
      <vt:lpstr>THE LIVING WORLD</vt:lpstr>
      <vt:lpstr>Characteristics  of living organisms</vt:lpstr>
      <vt:lpstr>Shape and size</vt:lpstr>
      <vt:lpstr> Reproduction </vt:lpstr>
      <vt:lpstr> Metabolism</vt:lpstr>
      <vt:lpstr>DIFFERENCE IN BETWEEN</vt:lpstr>
      <vt:lpstr>Cellular organization</vt:lpstr>
      <vt:lpstr>Slide 9</vt:lpstr>
      <vt:lpstr> Consciousness </vt:lpstr>
      <vt:lpstr>DIVERSITY IN THE LIVING WORLD</vt:lpstr>
      <vt:lpstr> Processes of taxonomy</vt:lpstr>
      <vt:lpstr>Cont. </vt:lpstr>
      <vt:lpstr> Rules of Binomial Nomenclature </vt:lpstr>
      <vt:lpstr>TAXONOMIC CATEGORIES</vt:lpstr>
      <vt:lpstr>Slide 16</vt:lpstr>
      <vt:lpstr>Taxonomic hierarchy with example </vt:lpstr>
      <vt:lpstr>TAXONOMIC CATEGORIES</vt:lpstr>
      <vt:lpstr>Cont.</vt:lpstr>
      <vt:lpstr>Cont.</vt:lpstr>
      <vt:lpstr>TAXONOMICAL AIDS</vt:lpstr>
      <vt:lpstr>Slide 22</vt:lpstr>
      <vt:lpstr>Herbarium</vt:lpstr>
      <vt:lpstr>Cont .</vt:lpstr>
      <vt:lpstr>HERBARIUM SHEET</vt:lpstr>
      <vt:lpstr>Slide 26</vt:lpstr>
      <vt:lpstr>Botanical gardens</vt:lpstr>
      <vt:lpstr>  Museum</vt:lpstr>
      <vt:lpstr>   Zoological Parks (Zoos) </vt:lpstr>
      <vt:lpstr>  Key </vt:lpstr>
      <vt:lpstr>Flora, Manuals, Monographs &amp; Catalogues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ssgj</cp:lastModifiedBy>
  <cp:revision>17</cp:revision>
  <dcterms:created xsi:type="dcterms:W3CDTF">2006-08-16T00:00:00Z</dcterms:created>
  <dcterms:modified xsi:type="dcterms:W3CDTF">2020-03-29T14:50:43Z</dcterms:modified>
</cp:coreProperties>
</file>